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58" r:id="rId3"/>
    <p:sldId id="259" r:id="rId4"/>
    <p:sldId id="260" r:id="rId5"/>
    <p:sldId id="261" r:id="rId6"/>
    <p:sldId id="286" r:id="rId7"/>
    <p:sldId id="262" r:id="rId8"/>
    <p:sldId id="263" r:id="rId9"/>
    <p:sldId id="287" r:id="rId10"/>
    <p:sldId id="264" r:id="rId11"/>
    <p:sldId id="288" r:id="rId12"/>
    <p:sldId id="265" r:id="rId13"/>
    <p:sldId id="268" r:id="rId14"/>
    <p:sldId id="266" r:id="rId15"/>
    <p:sldId id="267" r:id="rId16"/>
    <p:sldId id="283" r:id="rId17"/>
    <p:sldId id="269" r:id="rId18"/>
    <p:sldId id="270" r:id="rId19"/>
    <p:sldId id="282" r:id="rId20"/>
    <p:sldId id="271" r:id="rId21"/>
    <p:sldId id="273" r:id="rId22"/>
    <p:sldId id="274" r:id="rId2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  <a:srgbClr val="FFCC66"/>
    <a:srgbClr val="FFFFCC"/>
    <a:srgbClr val="008000"/>
    <a:srgbClr val="FF0000"/>
    <a:srgbClr val="99CC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60"/>
  </p:normalViewPr>
  <p:slideViewPr>
    <p:cSldViewPr>
      <p:cViewPr varScale="1">
        <p:scale>
          <a:sx n="74" d="100"/>
          <a:sy n="7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A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A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A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93769F-C354-42A7-A9BE-B7366FBB72B5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71C25-6F68-4053-AC22-4744FEEBE0A9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37755-7AB2-4463-95D5-48B1930D8C4C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7494E-6938-4329-81D8-1F873E7BBBCE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ADCA9B-A0CD-4BB4-A708-B8C517640380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74D256-A489-456F-A4ED-F57A5F4F54C6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5C8008-8A32-4C48-B14A-3D547B05229B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CE5A3A-1E4F-45B7-8552-4820669E56BF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132A74-C351-4E8F-A695-DB8239F2F6EC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2F4F5-7B79-4D57-BE25-33B45758B5C7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9F3B7-C393-4B34-B35C-AB1E2AEB23C7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E6F66-9D77-4409-AAD9-57359F0CF153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3DC20-1C09-4966-863A-268982B12713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D7E9B-2D3D-4896-AE77-EB98206ADA55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F5775-F3EE-4CDE-9BAA-8D8EC0AC62D3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E134B-4602-43F6-89D1-2FB87CEF610E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E2BA7-8449-4B99-8F65-9D4F7E8F0A1D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63F42C-0CA4-447B-9916-CCC91DACC066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a/url?sa=i&amp;rct=j&amp;q=&amp;esrc=s&amp;frm=1&amp;source=images&amp;cd=&amp;cad=rja&amp;docid=FjUcKP9d3-crpM&amp;tbnid=e9u2YGkroX4E7M:&amp;ved=0CAUQjRw&amp;url=http://www.toocharger.com/fiches/graphique/la-terre/2264.htm&amp;ei=BC99UY-LI7Po0wG824GwBQ&amp;bvm=bv.45645796,d.dmg&amp;psig=AFQjCNHAlLp-LhldI6Jgq1krAP59f2uUfw&amp;ust=1367244895857943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a/url?sa=i&amp;rct=j&amp;q=&amp;esrc=s&amp;frm=1&amp;source=images&amp;cd=&amp;cad=rja&amp;docid=caW7c4ucVa4V5M&amp;tbnid=qHPUx5rQ4xIEdM:&amp;ved=0CAUQjRw&amp;url=http://www.linternaute.com/science/environnement/dossiers/05/0512-formation-montagnes/subduction.shtml&amp;ei=0Yp4Ucm-Hony0QG2ooGYAQ&amp;bvm=bv.45645796,d.dmg&amp;psig=AFQjCNHu3DKe8Orr_RsHHB9G_Lr_WGY7Zw&amp;ust=1366940704958589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outube.com/watch?v=oxsMCE4rMpo" TargetMode="External"/><Relationship Id="rId5" Type="http://schemas.openxmlformats.org/officeDocument/2006/relationships/image" Target="../media/image12.gif"/><Relationship Id="rId4" Type="http://schemas.openxmlformats.org/officeDocument/2006/relationships/hyperlink" Target="http://www.google.ca/url?sa=i&amp;rct=j&amp;q=&amp;esrc=s&amp;frm=1&amp;source=images&amp;cd=&amp;cad=rja&amp;docid=caW7c4ucVa4V5M&amp;tbnid=MSA-zK2Jlp01-M:&amp;ved=0CAUQjRw&amp;url=http://www.linternaute.com/science/environnement/dossiers/05/0512-formation-montagnes/subduction.shtml&amp;ei=3Yp4UaeWNoWB0AGspIE4&amp;bvm=bv.45645796,d.dmg&amp;psig=AFQjCNHu3DKe8Orr_RsHHB9G_Lr_WGY7Zw&amp;ust=136694070495858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terre-espace-powerpoint\terre-espace-revision-sec-1\power-point.terre-espace\Tremblement%20de%20terre.mpg" TargetMode="Externa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E:\terre-espace-powerpoint\terre-espace-revision-sec-1\Tremblement%20de%20terre.mpg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a/url?sa=i&amp;rct=j&amp;q=&amp;esrc=s&amp;frm=1&amp;source=images&amp;cd=&amp;cad=rja&amp;docid=bCVKDSC5bZlqCM&amp;tbnid=M-1YN6uXYduglM:&amp;ved=0CAUQjRw&amp;url=http://pages.usherbrooke.ca/jpayeur/?page_id=26&amp;ei=S4x4UbecGay10QGNwoBo&amp;bvm=bv.45645796,d.dmg&amp;psig=AFQjCNEctRBWk5n3dCTFStTbfh7LXESqiQ&amp;ust=13669409842105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c31Fosotm8U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a/url?sa=i&amp;rct=j&amp;q=&amp;esrc=s&amp;frm=1&amp;source=images&amp;cd=&amp;cad=rja&amp;docid=w0iiUdshTFP3aM&amp;tbnid=SBqnlGAC6gtkhM:&amp;ved=0CAUQjRw&amp;url=http://pages.usherbrooke.ca/jpayeur/?page_id=105&amp;ei=Vox4UYeGBOLq0wGRvgE&amp;bvm=bv.45645796,d.dmg&amp;psig=AFQjCNEctRBWk5n3dCTFStTbfh7LXESqiQ&amp;ust=136694098421050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F:\TERRE-ESPACE-power-point\terre-espace-revision-sec-1\erosion-eau.WAV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3Qea9QVJgi_BlM&amp;tbnid=IxGDmpDB-B_JVM:&amp;ved=0CAUQjRw&amp;url=http://www.ecosociosystemes.fr/cycle_eau.html&amp;ei=Ho14Uei2J8bo0wGp3oFw&amp;bvm=bv.45645796,d.dmg&amp;psig=AFQjCNGgAJtk4MOsmOQytlSDAtGTgJcDYg&amp;ust=1366941327400631" TargetMode="External"/><Relationship Id="rId2" Type="http://schemas.openxmlformats.org/officeDocument/2006/relationships/hyperlink" Target="http://www.youtube.com/watch?v=fx9x7xnK0H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a/url?sa=i&amp;rct=j&amp;q=&amp;esrc=s&amp;frm=1&amp;source=images&amp;cd=&amp;cad=rja&amp;docid=K-NN1ybb8L2xUM&amp;tbnid=373DSP-1YYODwM:&amp;ved=0CAUQjRw&amp;url=http://www.bibliotecapleyades.net/ciencia/ciencia_chemtrails49.htm&amp;ei=_454UZ7aL_Oq0AHVsYFY&amp;bvm=bv.45645796,d.dmg&amp;psig=AFQjCNEr7lqrRyVgn_azdJWAuYIX_1f6DA&amp;ust=1366941483747420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hyperlink" Target="http://www.google.ca/url?sa=i&amp;rct=j&amp;q=&amp;esrc=s&amp;frm=1&amp;source=images&amp;cd=&amp;cad=rja&amp;docid=BGvhL0hns14ffM&amp;tbnid=rceiTxV2lCCP3M:&amp;ved=0CAUQjRw&amp;url=http://fr.wikipedia.org/wiki/Couche_d'ozone&amp;ei=t494UdaYA-m40gHX2YDQDQ&amp;bvm=bv.45645796,d.dmg&amp;psig=AFQjCNFPAxbWd0dkP-bCn5gyRjrxHuhrlg&amp;ust=1366941994295655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A5mmzd-bu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ASpyzTRF4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file:///E:\terre-espace-powerpoint\terre-espace-revision-sec-1\power-point.terre-espace\La%20Tectonique%20des%20Plaques.mpg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E:\terre-espace-powerpoint\terre-espace-revision-sec-1\volcano%20erupting.mpg" TargetMode="External"/><Relationship Id="rId1" Type="http://schemas.openxmlformats.org/officeDocument/2006/relationships/video" Target="file:///E:\terre-espace-powerpoint\terre-espace-revision-sec-1\Les%20Volcans.mpg" TargetMode="External"/><Relationship Id="rId6" Type="http://schemas.openxmlformats.org/officeDocument/2006/relationships/hyperlink" Target="http://www.youtube.com/watch?v=Nng0JXQsms8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6F66-9D77-4409-AAD9-57359F0CF153}" type="slidenum">
              <a:rPr lang="fr-CA" smtClean="0"/>
              <a:pPr/>
              <a:t>1</a:t>
            </a:fld>
            <a:endParaRPr lang="fr-CA"/>
          </a:p>
        </p:txBody>
      </p:sp>
      <p:pic>
        <p:nvPicPr>
          <p:cNvPr id="1026" name="Picture 2" descr="http://images.toocharger.com/img/graphiques/fonds_d_ecran/espace/terre/la_terre.226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81"/>
            <a:ext cx="9144000" cy="686188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692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dirty="0" smtClean="0">
                <a:solidFill>
                  <a:schemeClr val="bg1"/>
                </a:solidFill>
              </a:rPr>
              <a:t>LA TERRE ET L’ESPACE</a:t>
            </a:r>
            <a:endParaRPr lang="fr-CA" sz="60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47664" y="566124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chemeClr val="bg1"/>
                </a:solidFill>
              </a:rPr>
              <a:t>Révision secondaire 1</a:t>
            </a:r>
            <a:endParaRPr lang="fr-C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>
                <a:solidFill>
                  <a:srgbClr val="FF0000"/>
                </a:solidFill>
              </a:rPr>
              <a:t>En résumé…</a:t>
            </a:r>
            <a:r>
              <a:rPr lang="fr-CA"/>
              <a:t> </a:t>
            </a:r>
          </a:p>
        </p:txBody>
      </p:sp>
      <p:pic>
        <p:nvPicPr>
          <p:cNvPr id="20484" name="Picture 4" descr="volcan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ln/>
        </p:spPr>
      </p:pic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>
                <a:solidFill>
                  <a:schemeClr val="accent2"/>
                </a:solidFill>
              </a:rPr>
              <a:t>Les volcans se forment lorsque du magma provenant du manteau traverse la croûte terrestre pour se rendre jusqu’à la surface de la terre</a:t>
            </a:r>
            <a:r>
              <a:rPr lang="fr-CA" dirty="0"/>
              <a:t>.</a:t>
            </a:r>
          </a:p>
        </p:txBody>
      </p:sp>
      <p:pic>
        <p:nvPicPr>
          <p:cNvPr id="20485" name="Picture 5" descr="tectonique-plaqu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49275"/>
            <a:ext cx="2519363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A90C-4A69-4862-A493-5CFE686A5718}" type="slidenum">
              <a:rPr lang="fr-CA"/>
              <a:pPr/>
              <a:t>11</a:t>
            </a:fld>
            <a:endParaRPr lang="fr-CA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r-CA">
                <a:solidFill>
                  <a:schemeClr val="bg1"/>
                </a:solidFill>
              </a:rPr>
              <a:t>Formation des montagnes</a:t>
            </a:r>
          </a:p>
        </p:txBody>
      </p:sp>
      <p:pic>
        <p:nvPicPr>
          <p:cNvPr id="15362" name="Picture 2" descr="http://www.linternaute.com/science/environnement/dossiers/05/0512-formation-montagnes/oceancon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520320" cy="2664296"/>
          </a:xfrm>
          <a:prstGeom prst="rect">
            <a:avLst/>
          </a:prstGeom>
          <a:noFill/>
        </p:spPr>
      </p:pic>
      <p:pic>
        <p:nvPicPr>
          <p:cNvPr id="15364" name="Picture 4" descr="http://www.linternaute.com/science/environnement/dossiers/05/0512-formation-montagnes/contcont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8433" y="2132856"/>
            <a:ext cx="4635567" cy="266429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4533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hlinkClick r:id="rId6"/>
              </a:rPr>
              <a:t>http://www.youtube.com/watch?v=oxsMCE4rMpo</a:t>
            </a:r>
            <a:r>
              <a:rPr lang="fr-CA" dirty="0" smtClean="0"/>
              <a:t> </a:t>
            </a:r>
            <a:endParaRPr lang="fr-CA" dirty="0"/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b="1">
                <a:solidFill>
                  <a:srgbClr val="FF0000"/>
                </a:solidFill>
              </a:rPr>
              <a:t>En résumé…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628775"/>
            <a:ext cx="8208963" cy="10810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CA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</a:t>
            </a:r>
            <a:r>
              <a:rPr lang="fr-CA" sz="2400">
                <a:solidFill>
                  <a:schemeClr val="accent2"/>
                </a:solidFill>
              </a:rPr>
              <a:t>La formation des montagnes</a:t>
            </a:r>
            <a:r>
              <a:rPr lang="fr-CA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CA" sz="2400">
                <a:solidFill>
                  <a:schemeClr val="accent2"/>
                </a:solidFill>
              </a:rPr>
              <a:t>ou</a:t>
            </a:r>
            <a:r>
              <a:rPr lang="fr-CA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CA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Orogenèse </a:t>
            </a:r>
            <a:r>
              <a:rPr lang="fr-CA" sz="2400">
                <a:solidFill>
                  <a:schemeClr val="accent2"/>
                </a:solidFill>
              </a:rPr>
              <a:t>est un ensemble de processus qui entraîne la formation des montagnes.</a:t>
            </a:r>
          </a:p>
          <a:p>
            <a:pPr>
              <a:lnSpc>
                <a:spcPct val="90000"/>
              </a:lnSpc>
              <a:buFontTx/>
              <a:buNone/>
            </a:pPr>
            <a:endParaRPr lang="fr-CA" sz="2400">
              <a:solidFill>
                <a:schemeClr val="accent2"/>
              </a:solidFill>
            </a:endParaRPr>
          </a:p>
        </p:txBody>
      </p:sp>
      <p:pic>
        <p:nvPicPr>
          <p:cNvPr id="21518" name="Picture 14" descr="montag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781300"/>
            <a:ext cx="5256213" cy="3500438"/>
          </a:xfrm>
          <a:noFill/>
          <a:ln/>
        </p:spPr>
      </p:pic>
      <p:pic>
        <p:nvPicPr>
          <p:cNvPr id="21509" name="Picture 5" descr="tectonique-plaqu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04813"/>
            <a:ext cx="15113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/>
              <a:t>Les tremblements de terre</a:t>
            </a:r>
          </a:p>
        </p:txBody>
      </p:sp>
      <p:pic>
        <p:nvPicPr>
          <p:cNvPr id="28685" name="Picture 13" descr="faille">
            <a:hlinkClick r:id="rId3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1484313"/>
            <a:ext cx="3214687" cy="3094037"/>
          </a:xfrm>
          <a:ln/>
        </p:spPr>
      </p:pic>
      <p:sp>
        <p:nvSpPr>
          <p:cNvPr id="2867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46088" y="4797425"/>
            <a:ext cx="8229600" cy="17287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CA" sz="2800"/>
              <a:t>	Un tremblement de terre, ou séisme, est une vibration du sol causée par le déplacement soudain des roches le long d’une faille, par une éruption volcanique, etc.</a:t>
            </a:r>
          </a:p>
        </p:txBody>
      </p:sp>
      <p:pic>
        <p:nvPicPr>
          <p:cNvPr id="28676" name="Picture 4" descr="tectonique-plaqu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04813"/>
            <a:ext cx="18732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Tremblement de terre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995738" y="1412875"/>
            <a:ext cx="4948237" cy="3298825"/>
          </a:xfrm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9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/>
              <a:t>Les tremblements de terre</a:t>
            </a:r>
          </a:p>
        </p:txBody>
      </p:sp>
      <p:pic>
        <p:nvPicPr>
          <p:cNvPr id="22532" name="Picture 4" descr="tremblement-de-terr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557338"/>
            <a:ext cx="3090863" cy="4681537"/>
          </a:xfrm>
          <a:noFill/>
          <a:ln/>
        </p:spPr>
      </p:pic>
      <p:pic>
        <p:nvPicPr>
          <p:cNvPr id="22533" name="Picture 5" descr="tectonique-plaqu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04813"/>
            <a:ext cx="18732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tremblement-de-terre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484313"/>
            <a:ext cx="3922713" cy="2530475"/>
          </a:xfrm>
          <a:prstGeom prst="rect">
            <a:avLst/>
          </a:prstGeom>
          <a:noFill/>
        </p:spPr>
      </p:pic>
      <p:pic>
        <p:nvPicPr>
          <p:cNvPr id="22535" name="Picture 7" descr="tremblement-de-terre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221163"/>
            <a:ext cx="3889375" cy="218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>
                <a:solidFill>
                  <a:schemeClr val="bg1"/>
                </a:solidFill>
              </a:rPr>
              <a:t>Le relief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Le relief est l’ensemble des formes que l’on trouve à la surface de la lithosphère :</a:t>
            </a:r>
          </a:p>
          <a:p>
            <a:r>
              <a:rPr lang="fr-CA" dirty="0">
                <a:solidFill>
                  <a:schemeClr val="bg1"/>
                </a:solidFill>
              </a:rPr>
              <a:t>Montagnes et vallées</a:t>
            </a:r>
          </a:p>
          <a:p>
            <a:r>
              <a:rPr lang="fr-CA" dirty="0">
                <a:solidFill>
                  <a:schemeClr val="bg1"/>
                </a:solidFill>
              </a:rPr>
              <a:t>Plateaux et boucliers</a:t>
            </a:r>
          </a:p>
          <a:p>
            <a:r>
              <a:rPr lang="fr-CA" dirty="0">
                <a:solidFill>
                  <a:schemeClr val="bg1"/>
                </a:solidFill>
              </a:rPr>
              <a:t>Plaines et collines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836613"/>
            <a:ext cx="4038600" cy="5329237"/>
          </a:xfrm>
        </p:spPr>
        <p:txBody>
          <a:bodyPr/>
          <a:lstStyle/>
          <a:p>
            <a:endParaRPr lang="fr-FR"/>
          </a:p>
        </p:txBody>
      </p:sp>
      <p:pic>
        <p:nvPicPr>
          <p:cNvPr id="23560" name="Picture 8" descr="reli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0" y="188913"/>
            <a:ext cx="4184650" cy="64801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solidFill>
                  <a:schemeClr val="bg1"/>
                </a:solidFill>
              </a:rPr>
              <a:t>L’érosion</a:t>
            </a:r>
          </a:p>
        </p:txBody>
      </p:sp>
      <p:pic>
        <p:nvPicPr>
          <p:cNvPr id="9218" name="Picture 2" descr="http://teamcarterlces.com/images/erosion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422963" cy="3456384"/>
          </a:xfrm>
          <a:prstGeom prst="rect">
            <a:avLst/>
          </a:prstGeom>
          <a:noFill/>
        </p:spPr>
      </p:pic>
      <p:pic>
        <p:nvPicPr>
          <p:cNvPr id="9220" name="Picture 4" descr="http://imagecache5.art.com/p/LRG/27/2707/RR1ND00Z/melissa-farlow-a-rock-formation-shaped-by-wind-erosion-overlooks-the-grand-cany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5488" y="1628800"/>
            <a:ext cx="4608512" cy="345638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hlinkClick r:id="rId6"/>
              </a:rPr>
              <a:t>http://www.youtube.com/watch?v=c31Fosotm8U</a:t>
            </a:r>
            <a:r>
              <a:rPr lang="fr-CA" dirty="0" smtClean="0"/>
              <a:t> </a:t>
            </a:r>
            <a:endParaRPr lang="fr-CA" dirty="0"/>
          </a:p>
        </p:txBody>
      </p:sp>
    </p:spTree>
  </p:cSld>
  <p:clrMapOvr>
    <a:masterClrMapping/>
  </p:clrMapOvr>
  <p:transition advClick="0" advTm="13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/>
            <a:r>
              <a:rPr lang="fr-CA">
                <a:solidFill>
                  <a:srgbClr val="FF0000"/>
                </a:solidFill>
              </a:rPr>
              <a:t>En résumé…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68313" y="1557338"/>
            <a:ext cx="4043362" cy="2087562"/>
          </a:xfrm>
        </p:spPr>
        <p:txBody>
          <a:bodyPr/>
          <a:lstStyle/>
          <a:p>
            <a:r>
              <a:rPr lang="fr-CA" sz="2400">
                <a:solidFill>
                  <a:srgbClr val="FFCC00"/>
                </a:solidFill>
              </a:rPr>
              <a:t>L’Érosion, c’est l’usure des roches et du sol par les glaciers, l’écoulement des eaux, la pluie, le vent et le gel</a:t>
            </a:r>
          </a:p>
        </p:txBody>
      </p:sp>
      <p:pic>
        <p:nvPicPr>
          <p:cNvPr id="30728" name="Picture 8" descr="erosion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3702050"/>
            <a:ext cx="4465637" cy="2822575"/>
          </a:xfrm>
          <a:noFill/>
          <a:ln/>
        </p:spPr>
      </p:pic>
      <p:pic>
        <p:nvPicPr>
          <p:cNvPr id="30729" name="Picture 9" descr="erosion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06925" y="476250"/>
            <a:ext cx="4068763" cy="3051175"/>
          </a:xfrm>
          <a:noFill/>
          <a:ln/>
        </p:spPr>
      </p:pic>
      <p:pic>
        <p:nvPicPr>
          <p:cNvPr id="30730" name="Picture 10" descr="erosion-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7900" y="3644900"/>
            <a:ext cx="3887788" cy="2913063"/>
          </a:xfrm>
          <a:noFill/>
          <a:ln/>
        </p:spPr>
      </p:pic>
      <p:pic>
        <p:nvPicPr>
          <p:cNvPr id="30731" name="erosion-eau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audio>
              <p:cMediaNode vol="98000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>
                <a:solidFill>
                  <a:srgbClr val="99CCFF"/>
                </a:solidFill>
              </a:rPr>
              <a:t>L’hydrosphère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>
                <a:solidFill>
                  <a:srgbClr val="99CCFF"/>
                </a:solidFill>
              </a:rPr>
              <a:t>Ensemble des eaux du globe terrestre que l’on trouve sous les états liquide, solide et gazeux : océans, mers, lacs, fleuves, rivières, eaux souterraines, glaciers et vapeur d’eau en suspension dans l’air.</a:t>
            </a:r>
          </a:p>
        </p:txBody>
      </p:sp>
      <p:pic>
        <p:nvPicPr>
          <p:cNvPr id="32776" name="Picture 8" descr="hydrosph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557338"/>
            <a:ext cx="3616325" cy="3814762"/>
          </a:xfrm>
          <a:noFill/>
          <a:ln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99CCFF"/>
                </a:solidFill>
              </a:rPr>
              <a:t>Le cycle de l’eau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hlinkClick r:id="rId2"/>
              </a:rPr>
              <a:t>http://www.youtube.com/watch?v=fx9x7xnK0Ho</a:t>
            </a: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6146" name="Picture 2" descr="http://www.ecosociosystemes.fr/cyclea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9144000" cy="52681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La Terre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r>
              <a:rPr lang="fr-CA" dirty="0">
                <a:solidFill>
                  <a:schemeClr val="bg1"/>
                </a:solidFill>
              </a:rPr>
              <a:t>La terre est faite de différents éléments qui influencent la façon de vivre de tous les êtres vivants qui y vivent.</a:t>
            </a:r>
          </a:p>
        </p:txBody>
      </p:sp>
      <p:pic>
        <p:nvPicPr>
          <p:cNvPr id="9224" name="Picture 8" descr="terre-europ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84313"/>
            <a:ext cx="3681412" cy="4633912"/>
          </a:xfrm>
          <a:noFill/>
          <a:ln/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>
                <a:solidFill>
                  <a:srgbClr val="FF0000"/>
                </a:solidFill>
              </a:rPr>
              <a:t>En résumé…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sz="2800">
                <a:solidFill>
                  <a:srgbClr val="99CCFF"/>
                </a:solidFill>
              </a:rPr>
              <a:t>L’eau salée représente presque la totalité de l’eau sur terre : 97,5%</a:t>
            </a:r>
          </a:p>
          <a:p>
            <a:endParaRPr lang="fr-CA" sz="2800">
              <a:solidFill>
                <a:srgbClr val="99CCFF"/>
              </a:solidFill>
            </a:endParaRPr>
          </a:p>
          <a:p>
            <a:r>
              <a:rPr lang="fr-CA" sz="2800">
                <a:solidFill>
                  <a:srgbClr val="99CCFF"/>
                </a:solidFill>
              </a:rPr>
              <a:t>L’eau douce représente seulement 2,5%</a:t>
            </a:r>
          </a:p>
        </p:txBody>
      </p:sp>
      <p:pic>
        <p:nvPicPr>
          <p:cNvPr id="34828" name="Picture 12" descr="ea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28775"/>
            <a:ext cx="3686175" cy="3279775"/>
          </a:xfrm>
          <a:noFill/>
          <a:ln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fr-CA" dirty="0">
                <a:solidFill>
                  <a:schemeClr val="accent2"/>
                </a:solidFill>
              </a:rPr>
              <a:t>L’Atmosphère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80728"/>
            <a:ext cx="8229600" cy="2185988"/>
          </a:xfrm>
        </p:spPr>
        <p:txBody>
          <a:bodyPr/>
          <a:lstStyle/>
          <a:p>
            <a:r>
              <a:rPr lang="fr-CA" sz="2400" dirty="0">
                <a:solidFill>
                  <a:schemeClr val="accent2"/>
                </a:solidFill>
              </a:rPr>
              <a:t>C’est la couche d’air qui entoure la terre.  Elle est composée d’Azote (78%), d’Oxygène (21%) et de « gaz carbonique + argon + vapeur d’eau » (1%)</a:t>
            </a:r>
          </a:p>
        </p:txBody>
      </p:sp>
      <p:pic>
        <p:nvPicPr>
          <p:cNvPr id="3074" name="Picture 2" descr="http://www.bibliotecapleyades.net/imagenes_ciencia/chemtrails49_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5"/>
            <a:ext cx="6120677" cy="3672408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thumb/e/ea/Couches_de_l'atmosphere.png/220px-Couches_de_l'atmospher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855" y="2276872"/>
            <a:ext cx="3038145" cy="39604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>
                <a:solidFill>
                  <a:schemeClr val="folHlink"/>
                </a:solidFill>
              </a:rPr>
              <a:t>La Biosphère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108075"/>
          </a:xfrm>
        </p:spPr>
        <p:txBody>
          <a:bodyPr/>
          <a:lstStyle/>
          <a:p>
            <a:r>
              <a:rPr lang="fr-CA" sz="2800">
                <a:solidFill>
                  <a:schemeClr val="folHlink"/>
                </a:solidFill>
              </a:rPr>
              <a:t>C’est la zone de la terre qui contient toutes les formes de vie : plantes, animaux, bactéries, etc.</a:t>
            </a:r>
          </a:p>
        </p:txBody>
      </p:sp>
      <p:pic>
        <p:nvPicPr>
          <p:cNvPr id="44038" name="Picture 6" descr="bisoph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2760663"/>
            <a:ext cx="6624638" cy="3667125"/>
          </a:xfrm>
          <a:noFill/>
          <a:ln/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fr-CA" sz="5400" dirty="0">
                <a:solidFill>
                  <a:srgbClr val="008000"/>
                </a:solidFill>
              </a:rPr>
              <a:t>Structure </a:t>
            </a:r>
            <a:r>
              <a:rPr lang="fr-CA" sz="5400" dirty="0" smtClean="0">
                <a:solidFill>
                  <a:srgbClr val="008000"/>
                </a:solidFill>
              </a:rPr>
              <a:t>interne de </a:t>
            </a:r>
            <a:r>
              <a:rPr lang="fr-CA" sz="5400" dirty="0">
                <a:solidFill>
                  <a:srgbClr val="008000"/>
                </a:solidFill>
              </a:rPr>
              <a:t>la terre</a:t>
            </a:r>
          </a:p>
        </p:txBody>
      </p:sp>
      <p:pic>
        <p:nvPicPr>
          <p:cNvPr id="11272" name="Picture 8" descr="croute-manteau-noya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0" y="1824038"/>
            <a:ext cx="3429000" cy="4076700"/>
          </a:xfrm>
          <a:ln/>
        </p:spPr>
      </p:pic>
      <p:sp>
        <p:nvSpPr>
          <p:cNvPr id="5" name="ZoneTexte 4"/>
          <p:cNvSpPr txBox="1"/>
          <p:nvPr/>
        </p:nvSpPr>
        <p:spPr>
          <a:xfrm>
            <a:off x="0" y="65973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hlinkClick r:id="rId3"/>
              </a:rPr>
              <a:t>http://www.youtube.com/watch?v=mA5mmzd-buk</a:t>
            </a:r>
            <a:r>
              <a:rPr lang="fr-CA" dirty="0" smtClean="0"/>
              <a:t> </a:t>
            </a:r>
            <a:endParaRPr lang="fr-CA" dirty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Atmosphere-Biosphere-Hydrosphere-Lith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628775"/>
            <a:ext cx="6019800" cy="4572000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fr-CA" sz="5400" dirty="0">
                <a:solidFill>
                  <a:srgbClr val="008000"/>
                </a:solidFill>
              </a:rPr>
              <a:t>Les enveloppes de la terre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 sz="4000"/>
          </a:p>
          <a:p>
            <a:endParaRPr lang="fr-CA" sz="4000"/>
          </a:p>
        </p:txBody>
      </p:sp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>
                <a:solidFill>
                  <a:srgbClr val="800000"/>
                </a:solidFill>
              </a:rPr>
              <a:t>La Lithosphère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73238"/>
            <a:ext cx="8229600" cy="1584325"/>
          </a:xfrm>
        </p:spPr>
        <p:txBody>
          <a:bodyPr/>
          <a:lstStyle/>
          <a:p>
            <a:pPr>
              <a:buFontTx/>
              <a:buNone/>
            </a:pPr>
            <a:r>
              <a:rPr lang="fr-CA" sz="2400" dirty="0"/>
              <a:t>	</a:t>
            </a:r>
            <a:r>
              <a:rPr lang="fr-CA" sz="2800" dirty="0">
                <a:solidFill>
                  <a:srgbClr val="800000"/>
                </a:solidFill>
              </a:rPr>
              <a:t>C’est l’enveloppe solide de la terre.  Elle englobe tous les éléments solides du relief : montagnes, plaines, plateaux, volcans, etc.</a:t>
            </a:r>
          </a:p>
          <a:p>
            <a:endParaRPr lang="fr-CA" sz="2800" dirty="0">
              <a:solidFill>
                <a:srgbClr val="800000"/>
              </a:solidFill>
            </a:endParaRPr>
          </a:p>
        </p:txBody>
      </p:sp>
      <p:pic>
        <p:nvPicPr>
          <p:cNvPr id="16392" name="Picture 8" descr="lithosph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1761"/>
          <a:stretch>
            <a:fillRect/>
          </a:stretch>
        </p:blipFill>
        <p:spPr>
          <a:xfrm>
            <a:off x="1042988" y="3429000"/>
            <a:ext cx="6773862" cy="2830513"/>
          </a:xfrm>
          <a:noFill/>
          <a:ln/>
        </p:spPr>
      </p:pic>
    </p:spTree>
  </p:cSld>
  <p:clrMapOvr>
    <a:masterClrMapping/>
  </p:clrMapOvr>
  <p:transition spd="slow" advClick="0" advTm="3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Les plaques tectoniques</a:t>
            </a:r>
          </a:p>
        </p:txBody>
      </p:sp>
      <p:pic>
        <p:nvPicPr>
          <p:cNvPr id="20482" name="Picture 2" descr="http://labmecas.uqam.ca/demythifications/fckeditor/userfiles/image/DEMYTHIFICATION/conv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551635" cy="468052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mtClean="0">
                <a:hlinkClick r:id="rId3"/>
              </a:rPr>
              <a:t>http://www.youtube.com/watch?v=cASpyzTRF4Y</a:t>
            </a:r>
            <a:endParaRPr lang="fr-CA" dirty="0"/>
          </a:p>
        </p:txBody>
      </p:sp>
    </p:spTree>
  </p:cSld>
  <p:clrMapOvr>
    <a:masterClrMapping/>
  </p:clrMapOvr>
  <p:transition advClick="0" advTm="9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>
                <a:solidFill>
                  <a:srgbClr val="FF0000"/>
                </a:solidFill>
              </a:rPr>
              <a:t>En résumé…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229600" cy="1944687"/>
          </a:xfrm>
        </p:spPr>
        <p:txBody>
          <a:bodyPr/>
          <a:lstStyle/>
          <a:p>
            <a:r>
              <a:rPr lang="fr-CA" sz="2800" dirty="0">
                <a:solidFill>
                  <a:schemeClr val="accent2"/>
                </a:solidFill>
              </a:rPr>
              <a:t>La </a:t>
            </a:r>
            <a:r>
              <a:rPr lang="fr-CA" sz="2800" b="1" dirty="0">
                <a:solidFill>
                  <a:schemeClr val="accent2"/>
                </a:solidFill>
              </a:rPr>
              <a:t>lithosphère</a:t>
            </a:r>
            <a:r>
              <a:rPr lang="fr-CA" sz="2800" dirty="0">
                <a:solidFill>
                  <a:schemeClr val="accent2"/>
                </a:solidFill>
              </a:rPr>
              <a:t> est découpée en plus d’une douzaine de </a:t>
            </a:r>
            <a:r>
              <a:rPr lang="fr-CA" sz="2800" b="1" dirty="0">
                <a:solidFill>
                  <a:schemeClr val="accent2"/>
                </a:solidFill>
              </a:rPr>
              <a:t>plaques tectoniques</a:t>
            </a:r>
            <a:r>
              <a:rPr lang="fr-CA" sz="2800" dirty="0">
                <a:solidFill>
                  <a:schemeClr val="accent2"/>
                </a:solidFill>
              </a:rPr>
              <a:t> qui flotte sur la partie partiellement fondue du manteau de la terre.  </a:t>
            </a:r>
          </a:p>
        </p:txBody>
      </p:sp>
      <p:pic>
        <p:nvPicPr>
          <p:cNvPr id="17414" name="Picture 6" descr="tectonique-plaques">
            <a:hlinkClick r:id="rId2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14438" y="3212976"/>
            <a:ext cx="6115124" cy="3125053"/>
          </a:xfrm>
          <a:ln/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412" y="2492375"/>
            <a:ext cx="8353176" cy="3456905"/>
          </a:xfrm>
        </p:spPr>
        <p:txBody>
          <a:bodyPr/>
          <a:lstStyle/>
          <a:p>
            <a:r>
              <a:rPr lang="fr-CA" dirty="0">
                <a:solidFill>
                  <a:schemeClr val="accent2"/>
                </a:solidFill>
              </a:rPr>
              <a:t>Le mouvement des </a:t>
            </a:r>
            <a:r>
              <a:rPr lang="fr-CA" b="1" dirty="0">
                <a:solidFill>
                  <a:schemeClr val="accent2"/>
                </a:solidFill>
              </a:rPr>
              <a:t>plaques tectoniques</a:t>
            </a:r>
            <a:r>
              <a:rPr lang="fr-CA" dirty="0">
                <a:solidFill>
                  <a:schemeClr val="accent2"/>
                </a:solidFill>
              </a:rPr>
              <a:t> expliquent les phénomènes qui modifient le relief comme :</a:t>
            </a:r>
          </a:p>
          <a:p>
            <a:r>
              <a:rPr lang="fr-CA" dirty="0">
                <a:solidFill>
                  <a:schemeClr val="accent2"/>
                </a:solidFill>
              </a:rPr>
              <a:t>Les volcans</a:t>
            </a:r>
          </a:p>
          <a:p>
            <a:r>
              <a:rPr lang="fr-CA" dirty="0">
                <a:solidFill>
                  <a:schemeClr val="accent2"/>
                </a:solidFill>
              </a:rPr>
              <a:t>La formation des </a:t>
            </a:r>
            <a:r>
              <a:rPr lang="fr-CA" dirty="0" smtClean="0">
                <a:solidFill>
                  <a:schemeClr val="accent2"/>
                </a:solidFill>
              </a:rPr>
              <a:t>montagnes (l’orogenèse)</a:t>
            </a:r>
            <a:endParaRPr lang="fr-CA" dirty="0">
              <a:solidFill>
                <a:schemeClr val="accent2"/>
              </a:solidFill>
            </a:endParaRPr>
          </a:p>
          <a:p>
            <a:r>
              <a:rPr lang="fr-CA" dirty="0">
                <a:solidFill>
                  <a:schemeClr val="accent2"/>
                </a:solidFill>
              </a:rPr>
              <a:t>Les tremblements de terre</a:t>
            </a:r>
          </a:p>
          <a:p>
            <a:endParaRPr lang="fr-CA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>
                <a:solidFill>
                  <a:srgbClr val="FF0000"/>
                </a:solidFill>
              </a:rPr>
              <a:t>En résumé…</a:t>
            </a:r>
          </a:p>
        </p:txBody>
      </p:sp>
      <p:pic>
        <p:nvPicPr>
          <p:cNvPr id="19466" name="Picture 10" descr="tectonique-plaqu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04813"/>
            <a:ext cx="32416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solidFill>
                  <a:schemeClr val="bg1"/>
                </a:solidFill>
              </a:rPr>
              <a:t>Les volcans</a:t>
            </a:r>
          </a:p>
        </p:txBody>
      </p:sp>
      <p:pic>
        <p:nvPicPr>
          <p:cNvPr id="92177" name="Les Volcans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3933825"/>
            <a:ext cx="3724275" cy="2482850"/>
          </a:xfrm>
        </p:spPr>
      </p:pic>
      <p:pic>
        <p:nvPicPr>
          <p:cNvPr id="92179" name="volcano erupting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9388" y="1484313"/>
            <a:ext cx="4803775" cy="3201987"/>
          </a:xfrm>
        </p:spPr>
      </p:pic>
      <p:sp>
        <p:nvSpPr>
          <p:cNvPr id="6" name="ZoneTexte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hlinkClick r:id="rId6"/>
              </a:rPr>
              <a:t>http://www.youtube.com/watch?v=Nng0JXQsms8</a:t>
            </a:r>
            <a:r>
              <a:rPr lang="fr-CA" dirty="0" smtClean="0"/>
              <a:t> </a:t>
            </a:r>
            <a:endParaRPr lang="fr-CA" dirty="0"/>
          </a:p>
        </p:txBody>
      </p:sp>
    </p:spTree>
  </p:cSld>
  <p:clrMapOvr>
    <a:masterClrMapping/>
  </p:clrMapOvr>
  <p:transition advClick="0" advTm="125000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77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7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338</Words>
  <Application>Microsoft Office PowerPoint</Application>
  <PresentationFormat>Affichage à l'écran (4:3)</PresentationFormat>
  <Paragraphs>55</Paragraphs>
  <Slides>22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Modèle par défaut</vt:lpstr>
      <vt:lpstr>Diapositive 1</vt:lpstr>
      <vt:lpstr>La Terre</vt:lpstr>
      <vt:lpstr>Structure interne de la terre</vt:lpstr>
      <vt:lpstr>Les enveloppes de la terre</vt:lpstr>
      <vt:lpstr>La Lithosphère</vt:lpstr>
      <vt:lpstr>Les plaques tectoniques</vt:lpstr>
      <vt:lpstr>En résumé…</vt:lpstr>
      <vt:lpstr>En résumé…</vt:lpstr>
      <vt:lpstr>Les volcans</vt:lpstr>
      <vt:lpstr>En résumé… </vt:lpstr>
      <vt:lpstr>Formation des montagnes</vt:lpstr>
      <vt:lpstr>En résumé…</vt:lpstr>
      <vt:lpstr>Les tremblements de terre</vt:lpstr>
      <vt:lpstr>Les tremblements de terre</vt:lpstr>
      <vt:lpstr>Le relief</vt:lpstr>
      <vt:lpstr>L’érosion</vt:lpstr>
      <vt:lpstr>En résumé…</vt:lpstr>
      <vt:lpstr>L’hydrosphère</vt:lpstr>
      <vt:lpstr>Le cycle de l’eau</vt:lpstr>
      <vt:lpstr>En résumé…</vt:lpstr>
      <vt:lpstr>L’Atmosphère</vt:lpstr>
      <vt:lpstr>La Biosphère</vt:lpstr>
    </vt:vector>
  </TitlesOfParts>
  <Company>École secondaire Cavelier-de-LaSalle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terre et l’espace</dc:title>
  <dc:creator>Bruno Desbois</dc:creator>
  <cp:lastModifiedBy>Jérémie Roy</cp:lastModifiedBy>
  <cp:revision>238</cp:revision>
  <dcterms:created xsi:type="dcterms:W3CDTF">2011-01-18T14:38:52Z</dcterms:created>
  <dcterms:modified xsi:type="dcterms:W3CDTF">2013-04-28T14:54:07Z</dcterms:modified>
</cp:coreProperties>
</file>